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C8E3C3-5F24-4EE2-9565-E744BF65969D}">
  <a:tblStyle styleId="{28C8E3C3-5F24-4EE2-9565-E744BF6596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bold.fntdata"/><Relationship Id="rId12" Type="http://schemas.openxmlformats.org/officeDocument/2006/relationships/slide" Target="slides/slide6.xml"/><Relationship Id="rId34" Type="http://schemas.openxmlformats.org/officeDocument/2006/relationships/font" Target="fonts/Nunito-regular.fntdata"/><Relationship Id="rId15" Type="http://schemas.openxmlformats.org/officeDocument/2006/relationships/slide" Target="slides/slide9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8.xml"/><Relationship Id="rId36" Type="http://schemas.openxmlformats.org/officeDocument/2006/relationships/font" Target="fonts/Nunito-italic.fntdata"/><Relationship Id="rId17" Type="http://schemas.openxmlformats.org/officeDocument/2006/relationships/slide" Target="slides/slide11.xml"/><Relationship Id="rId39" Type="http://schemas.openxmlformats.org/officeDocument/2006/relationships/font" Target="fonts/MavenPro-bold.fntdata"/><Relationship Id="rId16" Type="http://schemas.openxmlformats.org/officeDocument/2006/relationships/slide" Target="slides/slide10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05899a151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05899a151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05899a151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805899a151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method</a:t>
            </a:r>
            <a:r>
              <a:rPr lang="fr">
                <a:solidFill>
                  <a:schemeClr val="dk1"/>
                </a:solidFill>
              </a:rPr>
              <a:t>{‘pearson’, ‘kendall’, ‘spearman’}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05899a151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805899a151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05899a151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05899a151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05899a151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805899a151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805899a151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805899a151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05899a151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805899a151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05899a151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805899a151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805899a151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805899a151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05899a151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805899a151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05899a15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05899a15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05899a151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805899a151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05899a15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05899a15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05899a151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805899a151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05899a151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805899a151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805899a15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805899a15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05899a15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805899a15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05899a15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05899a15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05899a15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805899a15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05899a15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05899a15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05899a151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05899a15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05899a15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05899a1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05899a15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05899a15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05899a15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805899a15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05899a15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805899a15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5899a15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805899a15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5" Type="http://schemas.openxmlformats.org/officeDocument/2006/relationships/image" Target="../media/image22.png"/><Relationship Id="rId6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0" Type="http://schemas.openxmlformats.org/officeDocument/2006/relationships/image" Target="../media/image3.png"/><Relationship Id="rId9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200"/>
              <a:t>PROJET : Conception et développement d’IA</a:t>
            </a:r>
            <a:endParaRPr sz="32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383700" y="4117275"/>
            <a:ext cx="14274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1312"/>
              <a:t>Benjamin Baska</a:t>
            </a:r>
            <a:br>
              <a:rPr lang="fr" sz="1312"/>
            </a:br>
            <a:r>
              <a:rPr lang="fr" sz="1312"/>
              <a:t>Antonin</a:t>
            </a:r>
            <a:r>
              <a:rPr lang="fr" sz="1312"/>
              <a:t> Guillon</a:t>
            </a:r>
            <a:br>
              <a:rPr lang="fr" sz="1312"/>
            </a:br>
            <a:r>
              <a:rPr lang="fr" sz="1312"/>
              <a:t>Robin Hotton</a:t>
            </a:r>
            <a:endParaRPr sz="1312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075" y="345826"/>
            <a:ext cx="2821842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133"/>
              <a:t>gestion des données aberrantes</a:t>
            </a:r>
            <a:endParaRPr sz="3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"/>
          <p:cNvSpPr txBox="1"/>
          <p:nvPr>
            <p:ph idx="1" type="body"/>
          </p:nvPr>
        </p:nvSpPr>
        <p:spPr>
          <a:xfrm>
            <a:off x="2011088" y="1597875"/>
            <a:ext cx="8025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avant</a:t>
            </a:r>
            <a:endParaRPr/>
          </a:p>
        </p:txBody>
      </p:sp>
      <p:sp>
        <p:nvSpPr>
          <p:cNvPr id="368" name="Google Shape;36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9" name="Google Shape;3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88" y="2080575"/>
            <a:ext cx="3982515" cy="2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675" y="2080575"/>
            <a:ext cx="3798637" cy="2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2"/>
          <p:cNvSpPr txBox="1"/>
          <p:nvPr>
            <p:ph idx="1" type="body"/>
          </p:nvPr>
        </p:nvSpPr>
        <p:spPr>
          <a:xfrm>
            <a:off x="6033738" y="1597875"/>
            <a:ext cx="8025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après</a:t>
            </a:r>
            <a:endParaRPr/>
          </a:p>
        </p:txBody>
      </p:sp>
      <p:pic>
        <p:nvPicPr>
          <p:cNvPr id="372" name="Google Shape;3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Matrice de corrélation</a:t>
            </a:r>
            <a:endParaRPr/>
          </a:p>
        </p:txBody>
      </p:sp>
      <p:sp>
        <p:nvSpPr>
          <p:cNvPr id="378" name="Google Shape;37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79" name="Google Shape;379;p23"/>
          <p:cNvPicPr preferRelativeResize="0"/>
          <p:nvPr/>
        </p:nvPicPr>
        <p:blipFill rotWithShape="1">
          <a:blip r:embed="rId3">
            <a:alphaModFix/>
          </a:blip>
          <a:srcRect b="38964" l="0" r="0" t="0"/>
          <a:stretch/>
        </p:blipFill>
        <p:spPr>
          <a:xfrm>
            <a:off x="1094050" y="2200437"/>
            <a:ext cx="3192350" cy="19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3"/>
          <p:cNvPicPr preferRelativeResize="0"/>
          <p:nvPr/>
        </p:nvPicPr>
        <p:blipFill rotWithShape="1">
          <a:blip r:embed="rId4">
            <a:alphaModFix/>
          </a:blip>
          <a:srcRect b="0" l="0" r="0" t="279"/>
          <a:stretch/>
        </p:blipFill>
        <p:spPr>
          <a:xfrm>
            <a:off x="4286400" y="1549175"/>
            <a:ext cx="3820676" cy="32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One hot</a:t>
            </a:r>
            <a:endParaRPr/>
          </a:p>
        </p:txBody>
      </p:sp>
      <p:sp>
        <p:nvSpPr>
          <p:cNvPr id="387" name="Google Shape;38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8" name="Google Shape;3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050" y="1439025"/>
            <a:ext cx="3316200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050" y="1850325"/>
            <a:ext cx="5357099" cy="3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200"/>
              <a:t>IA</a:t>
            </a:r>
            <a:endParaRPr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des modèles</a:t>
            </a:r>
            <a:endParaRPr/>
          </a:p>
        </p:txBody>
      </p:sp>
      <p:sp>
        <p:nvSpPr>
          <p:cNvPr id="401" name="Google Shape;401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avons décidés de choisir trois type de régression 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Linear Regressor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RandomForest Regressor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MLP Regressor</a:t>
            </a:r>
            <a:endParaRPr/>
          </a:p>
        </p:txBody>
      </p:sp>
      <p:sp>
        <p:nvSpPr>
          <p:cNvPr id="402" name="Google Shape;402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3" name="Google Shape;4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953" y="50150"/>
            <a:ext cx="2127374" cy="1990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353" y="3075850"/>
            <a:ext cx="2127374" cy="1990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7102" y="1643600"/>
            <a:ext cx="2127363" cy="19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Entraînement</a:t>
            </a:r>
            <a:endParaRPr/>
          </a:p>
        </p:txBody>
      </p:sp>
      <p:sp>
        <p:nvSpPr>
          <p:cNvPr id="412" name="Google Shape;412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13" name="Google Shape;4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63" y="1379100"/>
            <a:ext cx="6956276" cy="15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42350"/>
            <a:ext cx="8839201" cy="173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Évaluation &amp; Scoring</a:t>
            </a:r>
            <a:endParaRPr/>
          </a:p>
        </p:txBody>
      </p:sp>
      <p:sp>
        <p:nvSpPr>
          <p:cNvPr id="421" name="Google Shape;421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2" name="Google Shape;4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25" y="1597875"/>
            <a:ext cx="3097225" cy="342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534" y="1655327"/>
            <a:ext cx="5511215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9988" y="2848802"/>
            <a:ext cx="4928297" cy="201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meilleur modèle</a:t>
            </a:r>
            <a:endParaRPr/>
          </a:p>
        </p:txBody>
      </p:sp>
      <p:sp>
        <p:nvSpPr>
          <p:cNvPr id="431" name="Google Shape;431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2" name="Google Shape;4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1240400"/>
            <a:ext cx="61531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175" y="2201250"/>
            <a:ext cx="2798203" cy="279820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9"/>
          <p:cNvSpPr txBox="1"/>
          <p:nvPr/>
        </p:nvSpPr>
        <p:spPr>
          <a:xfrm>
            <a:off x="2950500" y="2110038"/>
            <a:ext cx="124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Nunito"/>
                <a:ea typeface="Nunito"/>
                <a:cs typeface="Nunito"/>
                <a:sym typeface="Nunito"/>
              </a:rPr>
              <a:t>Feature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Nunito"/>
                <a:ea typeface="Nunito"/>
                <a:cs typeface="Nunito"/>
                <a:sym typeface="Nunito"/>
              </a:rPr>
              <a:t>(One Hot &amp; Bining)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3328575" y="3501113"/>
            <a:ext cx="101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Nunito"/>
                <a:ea typeface="Nunito"/>
                <a:cs typeface="Nunito"/>
                <a:sym typeface="Nunito"/>
              </a:rPr>
              <a:t>Training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29"/>
          <p:cNvSpPr txBox="1"/>
          <p:nvPr/>
        </p:nvSpPr>
        <p:spPr>
          <a:xfrm>
            <a:off x="2950500" y="4399875"/>
            <a:ext cx="94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Nunito"/>
                <a:ea typeface="Nunito"/>
                <a:cs typeface="Nunito"/>
                <a:sym typeface="Nunito"/>
              </a:rPr>
              <a:t>Scoring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7" name="Google Shape;4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600" y="3889625"/>
            <a:ext cx="3562350" cy="4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29"/>
          <p:cNvCxnSpPr/>
          <p:nvPr/>
        </p:nvCxnSpPr>
        <p:spPr>
          <a:xfrm>
            <a:off x="6477700" y="2315250"/>
            <a:ext cx="8400" cy="12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9" name="Google Shape;4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hyper paramètres</a:t>
            </a:r>
            <a:endParaRPr/>
          </a:p>
        </p:txBody>
      </p:sp>
      <p:sp>
        <p:nvSpPr>
          <p:cNvPr id="445" name="Google Shape;445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6" name="Google Shape;4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963" y="598575"/>
            <a:ext cx="2798203" cy="279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0275"/>
            <a:ext cx="5348049" cy="294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800" y="3146400"/>
            <a:ext cx="3030525" cy="13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sauvegarde du modèle</a:t>
            </a:r>
            <a:endParaRPr/>
          </a:p>
        </p:txBody>
      </p:sp>
      <p:sp>
        <p:nvSpPr>
          <p:cNvPr id="455" name="Google Shape;455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6" name="Google Shape;4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3275"/>
            <a:ext cx="8839199" cy="80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75" y="2731682"/>
            <a:ext cx="8146246" cy="167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cadre de la formation App. &amp; Data Engineer au titre RNCP de niveau 7 chez Diginamic, nous étudions la conception et le développement d’IA.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fr"/>
            </a:br>
            <a:r>
              <a:rPr lang="fr"/>
              <a:t>Ce projet à pour but de mettre en pratique les différentes connaissances </a:t>
            </a:r>
            <a:r>
              <a:rPr lang="fr"/>
              <a:t>acquises</a:t>
            </a:r>
            <a:r>
              <a:rPr lang="fr"/>
              <a:t> pendant la formation.</a:t>
            </a:r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200"/>
              <a:t>WEB</a:t>
            </a:r>
            <a:endParaRPr sz="3200"/>
          </a:p>
        </p:txBody>
      </p:sp>
      <p:sp>
        <p:nvSpPr>
          <p:cNvPr id="464" name="Google Shape;464;p3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de l'interface</a:t>
            </a:r>
            <a:endParaRPr/>
          </a:p>
        </p:txBody>
      </p:sp>
      <p:sp>
        <p:nvSpPr>
          <p:cNvPr id="470" name="Google Shape;470;p33"/>
          <p:cNvSpPr txBox="1"/>
          <p:nvPr>
            <p:ph idx="1" type="body"/>
          </p:nvPr>
        </p:nvSpPr>
        <p:spPr>
          <a:xfrm>
            <a:off x="1303800" y="1791750"/>
            <a:ext cx="7147200" cy="15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Saisie de tous les paramètres nécessaires à la prédiction de l'ABV et de l'IBU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Transférer les données saisies à l'IA pour qu'elle prédise les valeurs de l'ABV et de l'IBU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Afficher les prédictions renvoyés l'IA</a:t>
            </a:r>
            <a:endParaRPr/>
          </a:p>
        </p:txBody>
      </p:sp>
      <p:sp>
        <p:nvSpPr>
          <p:cNvPr id="471" name="Google Shape;471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2" name="Google Shape;4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"/>
          <p:cNvSpPr txBox="1"/>
          <p:nvPr>
            <p:ph type="title"/>
          </p:nvPr>
        </p:nvSpPr>
        <p:spPr>
          <a:xfrm>
            <a:off x="13117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Champs nécessaires</a:t>
            </a:r>
            <a:endParaRPr/>
          </a:p>
        </p:txBody>
      </p:sp>
      <p:sp>
        <p:nvSpPr>
          <p:cNvPr id="478" name="Google Shape;478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479" name="Google Shape;479;p34"/>
          <p:cNvGraphicFramePr/>
          <p:nvPr/>
        </p:nvGraphicFramePr>
        <p:xfrm>
          <a:off x="2812275" y="15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{28C8E3C3-5F24-4EE2-9565-E744BF65969D}</a:tableStyleId>
              </a:tblPr>
              <a:tblGrid>
                <a:gridCol w="1737425"/>
                <a:gridCol w="17820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Prédiction de l'ABV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Prédiction de l'IBU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43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'OG'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'StyleID'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'BoilSize'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'BoilTime'</a:t>
                      </a:r>
                      <a:endParaRPr b="1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'BoilGravity'</a:t>
                      </a:r>
                      <a:endParaRPr b="1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'Efficiency'</a:t>
                      </a:r>
                      <a:endParaRPr b="1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80" name="Google Shape;4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Formulaire</a:t>
            </a:r>
            <a:endParaRPr/>
          </a:p>
        </p:txBody>
      </p:sp>
      <p:sp>
        <p:nvSpPr>
          <p:cNvPr id="486" name="Google Shape;486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87" name="Google Shape;4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925" y="1750275"/>
            <a:ext cx="20383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5"/>
          <p:cNvSpPr/>
          <p:nvPr/>
        </p:nvSpPr>
        <p:spPr>
          <a:xfrm>
            <a:off x="2903425" y="2476950"/>
            <a:ext cx="1104600" cy="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9" name="Google Shape;489;p35"/>
          <p:cNvSpPr/>
          <p:nvPr/>
        </p:nvSpPr>
        <p:spPr>
          <a:xfrm>
            <a:off x="2903425" y="3450825"/>
            <a:ext cx="1104600" cy="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0" name="Google Shape;4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525" y="1750275"/>
            <a:ext cx="227647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125" y="398200"/>
            <a:ext cx="2181600" cy="244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400" y="3374631"/>
            <a:ext cx="2410200" cy="78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Flask</a:t>
            </a:r>
            <a:endParaRPr/>
          </a:p>
        </p:txBody>
      </p:sp>
      <p:sp>
        <p:nvSpPr>
          <p:cNvPr id="499" name="Google Shape;499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00" name="Google Shape;500;p36"/>
          <p:cNvPicPr preferRelativeResize="0"/>
          <p:nvPr/>
        </p:nvPicPr>
        <p:blipFill rotWithShape="1">
          <a:blip r:embed="rId3">
            <a:alphaModFix/>
          </a:blip>
          <a:srcRect b="0" l="0" r="0" t="15647"/>
          <a:stretch/>
        </p:blipFill>
        <p:spPr>
          <a:xfrm>
            <a:off x="1660463" y="1200250"/>
            <a:ext cx="6317175" cy="35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</a:t>
            </a:r>
            <a:endParaRPr/>
          </a:p>
        </p:txBody>
      </p:sp>
      <p:sp>
        <p:nvSpPr>
          <p:cNvPr id="507" name="Google Shape;507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08" name="Google Shape;5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5" y="1850800"/>
            <a:ext cx="4628201" cy="28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050" y="1164025"/>
            <a:ext cx="3893825" cy="35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sp>
        <p:nvSpPr>
          <p:cNvPr id="516" name="Google Shape;516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!</a:t>
            </a:r>
            <a:br>
              <a:rPr lang="fr"/>
            </a:br>
            <a:r>
              <a:rPr lang="fr" sz="2000"/>
              <a:t>Vous avez des questions ?</a:t>
            </a:r>
            <a:endParaRPr sz="2000"/>
          </a:p>
        </p:txBody>
      </p:sp>
      <p:sp>
        <p:nvSpPr>
          <p:cNvPr id="522" name="Google Shape;522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</a:t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Prédire l’amertume et la teneur en alcool d’une bière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Concevoir et développer une IA pour faire la prédiction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Faire une interface web pour que les utilisateurs aient accès aux prédictions </a:t>
            </a:r>
            <a:endParaRPr/>
          </a:p>
        </p:txBody>
      </p:sp>
      <p:sp>
        <p:nvSpPr>
          <p:cNvPr id="294" name="Google Shape;294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7200" y="565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Données</a:t>
            </a:r>
            <a:endParaRPr/>
          </a:p>
        </p:txBody>
      </p:sp>
      <p:graphicFrame>
        <p:nvGraphicFramePr>
          <p:cNvPr id="301" name="Google Shape;301;p16"/>
          <p:cNvGraphicFramePr/>
          <p:nvPr/>
        </p:nvGraphicFramePr>
        <p:xfrm>
          <a:off x="826875" y="1487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{28C8E3C3-5F24-4EE2-9565-E744BF65969D}</a:tableStyleId>
              </a:tblPr>
              <a:tblGrid>
                <a:gridCol w="940150"/>
                <a:gridCol w="940150"/>
              </a:tblGrid>
              <a:tr h="41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</a:rPr>
                        <a:t>En-tête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</a:rPr>
                        <a:t>Type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4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BeerID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Url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Style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StyleID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Size(L)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2" name="Google Shape;302;p16"/>
          <p:cNvGraphicFramePr/>
          <p:nvPr/>
        </p:nvGraphicFramePr>
        <p:xfrm>
          <a:off x="5522425" y="149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{28C8E3C3-5F24-4EE2-9565-E744BF65969D}</a:tableStyleId>
              </a:tblPr>
              <a:tblGrid>
                <a:gridCol w="1636200"/>
                <a:gridCol w="1159200"/>
              </a:tblGrid>
              <a:tr h="4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MashThickness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SugarScale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BrewMethod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PitchRate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PrimaryTemp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PrimingMethod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PrimingAmount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UserId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3" name="Google Shape;303;p16"/>
          <p:cNvGraphicFramePr/>
          <p:nvPr/>
        </p:nvGraphicFramePr>
        <p:xfrm>
          <a:off x="3174650" y="149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{28C8E3C3-5F24-4EE2-9565-E744BF65969D}</a:tableStyleId>
              </a:tblPr>
              <a:tblGrid>
                <a:gridCol w="940150"/>
                <a:gridCol w="940150"/>
              </a:tblGrid>
              <a:tr h="41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ABV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IBU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Color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BoilSize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BoilTime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Integer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BoilGravity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Efficiency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utilisés</a:t>
            </a:r>
            <a:endParaRPr/>
          </a:p>
        </p:txBody>
      </p:sp>
      <p:sp>
        <p:nvSpPr>
          <p:cNvPr id="311" name="Google Shape;311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Langages</a:t>
            </a:r>
            <a:r>
              <a:rPr lang="fr"/>
              <a:t> : python, html et css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librairies : scikit-learn, </a:t>
            </a:r>
            <a:r>
              <a:rPr lang="fr"/>
              <a:t>pandas</a:t>
            </a:r>
            <a:r>
              <a:rPr lang="fr"/>
              <a:t>, joblib (</a:t>
            </a:r>
            <a:r>
              <a:rPr lang="fr"/>
              <a:t>pickle</a:t>
            </a:r>
            <a:r>
              <a:rPr lang="fr"/>
              <a:t>) et flask</a:t>
            </a:r>
            <a:endParaRPr/>
          </a:p>
        </p:txBody>
      </p:sp>
      <p:pic>
        <p:nvPicPr>
          <p:cNvPr id="312" name="Google Shape;3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890075"/>
            <a:ext cx="741549" cy="74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450" y="2890075"/>
            <a:ext cx="741550" cy="7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0049" y="2890076"/>
            <a:ext cx="741550" cy="7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3043" y="2890075"/>
            <a:ext cx="1378130" cy="7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8530" y="3762249"/>
            <a:ext cx="1834168" cy="7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1150" y="3762250"/>
            <a:ext cx="804050" cy="7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658" y="3762250"/>
            <a:ext cx="988742" cy="7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200"/>
              <a:t>Prétraitement des données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 CSV</a:t>
            </a:r>
            <a:endParaRPr/>
          </a:p>
        </p:txBody>
      </p:sp>
      <p:sp>
        <p:nvSpPr>
          <p:cNvPr id="331" name="Google Shape;331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2" name="Google Shape;3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75" y="1826475"/>
            <a:ext cx="6104151" cy="9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75" y="2953700"/>
            <a:ext cx="6104151" cy="86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300" y="1826475"/>
            <a:ext cx="2593325" cy="175123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 txBox="1"/>
          <p:nvPr/>
        </p:nvSpPr>
        <p:spPr>
          <a:xfrm>
            <a:off x="1589325" y="3899325"/>
            <a:ext cx="4664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73861 lignes avec 23 colonnes / 176 lignes avec 2 colonnes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csv reliés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des valeurs N/A ou vide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2528750" y="1426275"/>
            <a:ext cx="13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recipeData.csv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19"/>
          <p:cNvSpPr txBox="1"/>
          <p:nvPr/>
        </p:nvSpPr>
        <p:spPr>
          <a:xfrm>
            <a:off x="7079750" y="1426275"/>
            <a:ext cx="13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style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Data.csv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8" name="Google Shape;3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Premier traitement des données</a:t>
            </a:r>
            <a:endParaRPr/>
          </a:p>
        </p:txBody>
      </p:sp>
      <p:sp>
        <p:nvSpPr>
          <p:cNvPr id="344" name="Google Shape;344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5" name="Google Shape;3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000" y="1980202"/>
            <a:ext cx="4338376" cy="25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0"/>
          <p:cNvPicPr preferRelativeResize="0"/>
          <p:nvPr/>
        </p:nvPicPr>
        <p:blipFill rotWithShape="1">
          <a:blip r:embed="rId4">
            <a:alphaModFix/>
          </a:blip>
          <a:srcRect b="12698" l="0" r="0" t="9444"/>
          <a:stretch/>
        </p:blipFill>
        <p:spPr>
          <a:xfrm>
            <a:off x="1380000" y="2847050"/>
            <a:ext cx="4338376" cy="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000" y="3580725"/>
            <a:ext cx="6973203" cy="5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/>
          <p:nvPr/>
        </p:nvSpPr>
        <p:spPr>
          <a:xfrm>
            <a:off x="1303950" y="2501425"/>
            <a:ext cx="784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Remplacement des valeurs non utilisables (N/A) en None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20"/>
          <p:cNvSpPr txBox="1"/>
          <p:nvPr/>
        </p:nvSpPr>
        <p:spPr>
          <a:xfrm>
            <a:off x="1303800" y="3249225"/>
            <a:ext cx="784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Suppression des colonnes inutiles pour notre cas d’utilisation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1303800" y="1666700"/>
            <a:ext cx="784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Lecture grâce à python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1" name="Google Shape;351;p20"/>
          <p:cNvSpPr txBox="1"/>
          <p:nvPr/>
        </p:nvSpPr>
        <p:spPr>
          <a:xfrm>
            <a:off x="1303800" y="4074450"/>
            <a:ext cx="714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FG et Color ont été drop après coup, car </a:t>
            </a:r>
            <a:r>
              <a:rPr lang="fr" sz="9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malgré</a:t>
            </a:r>
            <a:r>
              <a:rPr lang="fr" sz="9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le </a:t>
            </a:r>
            <a:r>
              <a:rPr lang="fr" sz="9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fait</a:t>
            </a:r>
            <a:r>
              <a:rPr lang="fr" sz="9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qu’ils ont de bon résultat, </a:t>
            </a:r>
            <a:r>
              <a:rPr lang="fr" sz="9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ça</a:t>
            </a:r>
            <a:r>
              <a:rPr lang="fr" sz="9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ne sert a rien de prédire quelque chose de déjà finis.</a:t>
            </a:r>
            <a:endParaRPr sz="9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2" name="Google Shape;3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données </a:t>
            </a:r>
            <a:r>
              <a:rPr lang="fr"/>
              <a:t>aberrantes</a:t>
            </a:r>
            <a:endParaRPr/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 regarde l’écart-type et les valeurs à 75% puis on essaie de voir lesquelles sont aberrantes puis on les dé-sélectionnent de notre DataFrame.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9" name="Google Shape;35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0" name="Google Shape;3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841750"/>
            <a:ext cx="5943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9" y="57149"/>
            <a:ext cx="1356375" cy="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